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677" r:id="rId1"/>
  </p:sldMasterIdLst>
  <p:notesMasterIdLst>
    <p:notesMasterId r:id="rId16"/>
  </p:notesMasterIdLst>
  <p:handoutMasterIdLst>
    <p:handoutMasterId r:id="rId17"/>
  </p:handoutMasterIdLst>
  <p:sldIdLst>
    <p:sldId id="332" r:id="rId2"/>
    <p:sldId id="407" r:id="rId3"/>
    <p:sldId id="406" r:id="rId4"/>
    <p:sldId id="389" r:id="rId5"/>
    <p:sldId id="387" r:id="rId6"/>
    <p:sldId id="334" r:id="rId7"/>
    <p:sldId id="395" r:id="rId8"/>
    <p:sldId id="396" r:id="rId9"/>
    <p:sldId id="397" r:id="rId10"/>
    <p:sldId id="399" r:id="rId11"/>
    <p:sldId id="403" r:id="rId12"/>
    <p:sldId id="405" r:id="rId13"/>
    <p:sldId id="400" r:id="rId14"/>
    <p:sldId id="386" r:id="rId15"/>
  </p:sldIdLst>
  <p:sldSz cx="12192000" cy="6858000"/>
  <p:notesSz cx="6858000" cy="9144000"/>
  <p:embeddedFontLst>
    <p:embeddedFont>
      <p:font typeface="Century Gothic" panose="020B0502020202020204" pitchFamily="34" charset="0"/>
      <p:regular r:id="rId18"/>
      <p:bold r:id="rId19"/>
      <p:italic r:id="rId20"/>
      <p:boldItalic r:id="rId21"/>
    </p:embeddedFont>
    <p:embeddedFont>
      <p:font typeface="Microsoft YaHei" panose="020B0503020204020204" pitchFamily="34" charset="-122"/>
      <p:regular r:id="rId22"/>
      <p:bold r:id="rId23"/>
    </p:embeddedFont>
    <p:embeddedFont>
      <p:font typeface="Comfortaa" panose="020B0604020202020204" charset="0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Aldhabi" panose="01000000000000000000" pitchFamily="2" charset="-78"/>
      <p:regular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1111"/>
    <a:srgbClr val="B8121B"/>
    <a:srgbClr val="FAD734"/>
    <a:srgbClr val="189657"/>
    <a:srgbClr val="DC1C6F"/>
    <a:srgbClr val="7C8F26"/>
    <a:srgbClr val="0066AB"/>
    <a:srgbClr val="00CC00"/>
    <a:srgbClr val="FFFFFF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969" autoAdjust="0"/>
  </p:normalViewPr>
  <p:slideViewPr>
    <p:cSldViewPr snapToGrid="0">
      <p:cViewPr varScale="1">
        <p:scale>
          <a:sx n="60" d="100"/>
          <a:sy n="60" d="100"/>
        </p:scale>
        <p:origin x="2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174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A7268-AF7F-418E-8311-8B5E7337DB64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534B1-9C85-41C5-A091-AA87A62AA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2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1C726F-EB8A-4E33-B923-54B2143F0489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FA7A3D-D7A2-476B-B033-30ECF94A77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14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407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Water meter in </a:t>
            </a:r>
            <a:r>
              <a:rPr lang="en-US" dirty="0" err="1"/>
              <a:t>bowland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18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 rtl="0">
              <a:buFont typeface="Arial" panose="020B0604020202020204" pitchFamily="34" charset="0"/>
              <a:buChar char="•"/>
            </a:pPr>
            <a:r>
              <a:rPr lang="en-US" dirty="0"/>
              <a:t>Furness college 413 / overnight party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900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 rtl="0">
              <a:buFont typeface="Arial" panose="020B0604020202020204" pitchFamily="34" charset="0"/>
              <a:buChar char="•"/>
            </a:pPr>
            <a:r>
              <a:rPr lang="en-US" dirty="0"/>
              <a:t>257 George fox</a:t>
            </a:r>
            <a:r>
              <a:rPr lang="en-US" baseline="0" dirty="0"/>
              <a:t> heat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4240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ISS electricity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3185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425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01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376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55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97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963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710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00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FA7A3D-D7A2-476B-B033-30ECF94A774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81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 userDrawn="1"/>
        </p:nvSpPr>
        <p:spPr>
          <a:xfrm>
            <a:off x="112486" y="3773714"/>
            <a:ext cx="11899900" cy="2917524"/>
          </a:xfrm>
          <a:prstGeom prst="roundRect">
            <a:avLst>
              <a:gd name="adj" fmla="val 10138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196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 Colum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 userDrawn="1"/>
        </p:nvSpPr>
        <p:spPr>
          <a:xfrm>
            <a:off x="119922" y="119921"/>
            <a:ext cx="11917180" cy="6565692"/>
          </a:xfrm>
          <a:prstGeom prst="roundRect">
            <a:avLst>
              <a:gd name="adj" fmla="val 3840"/>
            </a:avLst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057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4">
            <a:grayscl/>
          </a:blip>
          <a:stretch>
            <a:fillRect/>
          </a:stretch>
        </p:blipFill>
        <p:spPr>
          <a:xfrm>
            <a:off x="119921" y="103846"/>
            <a:ext cx="11932171" cy="6590761"/>
          </a:xfrm>
          <a:prstGeom prst="roundRect">
            <a:avLst>
              <a:gd name="adj" fmla="val 393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6711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83" r:id="rId1"/>
    <p:sldLayoutId id="2147484692" r:id="rId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hidden="1"/>
          <p:cNvSpPr/>
          <p:nvPr/>
        </p:nvSpPr>
        <p:spPr>
          <a:xfrm>
            <a:off x="5472564" y="231606"/>
            <a:ext cx="3077031" cy="301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6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http://csaladen.es/present</a:t>
            </a:r>
            <a:endParaRPr lang="hu-HU" sz="16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21"/>
          <a:stretch/>
        </p:blipFill>
        <p:spPr>
          <a:xfrm>
            <a:off x="1261719" y="4044478"/>
            <a:ext cx="9919628" cy="188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9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" y="1438251"/>
            <a:ext cx="12192000" cy="399754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916904" y="858230"/>
            <a:ext cx="2358191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stories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clrChange>
              <a:clrFrom>
                <a:srgbClr val="111111"/>
              </a:clrFrom>
              <a:clrTo>
                <a:srgbClr val="11111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430229"/>
            <a:ext cx="12192000" cy="39975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53452" y="5939752"/>
            <a:ext cx="11237495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Tap left on overnight, turned off next morning at 6AM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45267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" y="1438251"/>
            <a:ext cx="12192000" cy="399754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916904" y="858230"/>
            <a:ext cx="2358191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stories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111111"/>
              </a:clrFrom>
              <a:clrTo>
                <a:srgbClr val="11111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430229"/>
            <a:ext cx="12192000" cy="399754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53452" y="5939752"/>
            <a:ext cx="11237495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Water leak throughout the night, fixed after two days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52425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" y="1438251"/>
            <a:ext cx="12192000" cy="399754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916904" y="858230"/>
            <a:ext cx="2358191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stories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111111"/>
              </a:clrFrom>
              <a:clrTo>
                <a:srgbClr val="11111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430229"/>
            <a:ext cx="12192000" cy="399754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53452" y="5939752"/>
            <a:ext cx="11237495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Daylight-saving time kicks in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5432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" y="1438251"/>
            <a:ext cx="12192000" cy="399754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916904" y="858230"/>
            <a:ext cx="2358191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stories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111111"/>
              </a:clrFrom>
              <a:clrTo>
                <a:srgbClr val="11111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430229"/>
            <a:ext cx="12192000" cy="399754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53452" y="5939752"/>
            <a:ext cx="11237495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Tricky one: Easter holiday break + daylight-saving time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82223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/>
          <p:nvPr/>
        </p:nvSpPr>
        <p:spPr>
          <a:xfrm>
            <a:off x="6706363" y="2713975"/>
            <a:ext cx="5036458" cy="955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5000"/>
              </a:lnSpc>
            </a:pPr>
            <a:r>
              <a:rPr lang="en-GB" sz="6600" b="1" kern="0" spc="30" dirty="0">
                <a:solidFill>
                  <a:srgbClr val="B5121B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thank you</a:t>
            </a:r>
            <a:endParaRPr lang="en-GB" sz="3600" kern="0" spc="6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85011" y="363364"/>
            <a:ext cx="11136245" cy="5109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3200" kern="0" spc="30" dirty="0">
                <a:solidFill>
                  <a:schemeClr val="bg2">
                    <a:lumMod val="9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http://www.lancaster.ac.uk/energy-lancaster/</a:t>
            </a:r>
            <a:endParaRPr lang="hu-HU" sz="2000" kern="0" spc="30" dirty="0">
              <a:solidFill>
                <a:schemeClr val="bg2">
                  <a:lumMod val="90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21"/>
          <a:stretch/>
        </p:blipFill>
        <p:spPr>
          <a:xfrm>
            <a:off x="1261719" y="4044478"/>
            <a:ext cx="9919628" cy="188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08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Lancaster University Energy Ros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94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10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20" y="1582629"/>
            <a:ext cx="12192000" cy="399754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clrChange>
              <a:clrFrom>
                <a:srgbClr val="111111"/>
              </a:clrFrom>
              <a:clrTo>
                <a:srgbClr val="11111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430229"/>
            <a:ext cx="12192000" cy="399754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50226" y="858230"/>
            <a:ext cx="2358191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day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916904" y="858230"/>
            <a:ext cx="2358191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week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071810" y="858230"/>
            <a:ext cx="2358191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both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9052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096336" y="312821"/>
            <a:ext cx="8993938" cy="623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0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1273" y="109048"/>
            <a:ext cx="10246736" cy="650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10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4909" y="538595"/>
            <a:ext cx="11166763" cy="581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04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" y="1438251"/>
            <a:ext cx="12192000" cy="399754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clrChange>
              <a:clrFrom>
                <a:srgbClr val="111111"/>
              </a:clrFrom>
              <a:clrTo>
                <a:srgbClr val="11111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0230"/>
            <a:ext cx="12192000" cy="399754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916904" y="858230"/>
            <a:ext cx="2358191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stories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53452" y="5939752"/>
            <a:ext cx="11237495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Two peaks in residential building: early afternoon and evening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68210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" y="1438251"/>
            <a:ext cx="12192000" cy="39975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clrChange>
              <a:clrFrom>
                <a:srgbClr val="111111"/>
              </a:clrFrom>
              <a:clrTo>
                <a:srgbClr val="11111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430229"/>
            <a:ext cx="12192000" cy="399754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916904" y="858230"/>
            <a:ext cx="2358191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stories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3452" y="5939752"/>
            <a:ext cx="11237495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Two peaks in residential building: early afternoon and evening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3762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" y="1438251"/>
            <a:ext cx="12192000" cy="399754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916904" y="858230"/>
            <a:ext cx="2358191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stories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clrChange>
              <a:clrFrom>
                <a:srgbClr val="111111"/>
              </a:clrFrom>
              <a:clrTo>
                <a:srgbClr val="111111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1430229"/>
            <a:ext cx="12192000" cy="39975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53452" y="5939752"/>
            <a:ext cx="11237495" cy="40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kern="0" spc="30" dirty="0">
                <a:solidFill>
                  <a:schemeClr val="bg1">
                    <a:lumMod val="65000"/>
                  </a:schemeClr>
                </a:solidFill>
                <a:effectLst>
                  <a:outerShdw blurRad="38100" dist="127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Comfortaa" panose="020F0603070200060003" pitchFamily="34" charset="0"/>
                <a:ea typeface="Microsoft YaHei" panose="020B0503020204020204" pitchFamily="34" charset="-122"/>
                <a:cs typeface="Aldhabi" panose="01000000000000000000" pitchFamily="2" charset="-78"/>
              </a:rPr>
              <a:t>Recurring afternoon gathering on Saturdays</a:t>
            </a:r>
            <a:endParaRPr lang="hu-HU" sz="2400" kern="0" spc="30" dirty="0">
              <a:solidFill>
                <a:schemeClr val="bg1">
                  <a:lumMod val="65000"/>
                </a:schemeClr>
              </a:solidFill>
              <a:effectLst>
                <a:outerShdw blurRad="38100" dist="127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Comfortaa" panose="020F0603070200060003" pitchFamily="34" charset="0"/>
              <a:ea typeface="Microsoft YaHei" panose="020B0503020204020204" pitchFamily="34" charset="-122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7642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16449</TotalTime>
  <Words>108</Words>
  <Application>Microsoft Office PowerPoint</Application>
  <PresentationFormat>Widescreen</PresentationFormat>
  <Paragraphs>38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Century Gothic</vt:lpstr>
      <vt:lpstr>Arial</vt:lpstr>
      <vt:lpstr>Microsoft YaHei</vt:lpstr>
      <vt:lpstr>Comfortaa</vt:lpstr>
      <vt:lpstr>Calibri</vt:lpstr>
      <vt:lpstr>Aldhabi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Investigating Sustainable energy transition paths</dc:title>
  <dc:creator>Dénes CSALA</dc:creator>
  <cp:lastModifiedBy>Dénes CSALA</cp:lastModifiedBy>
  <cp:revision>607</cp:revision>
  <dcterms:created xsi:type="dcterms:W3CDTF">2015-05-23T22:06:25Z</dcterms:created>
  <dcterms:modified xsi:type="dcterms:W3CDTF">2017-05-24T05:20:15Z</dcterms:modified>
  <cp:contentStatus/>
</cp:coreProperties>
</file>

<file path=docProps/thumbnail.jpeg>
</file>